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sldIdLst>
    <p:sldId id="265" r:id="rId2"/>
    <p:sldId id="257" r:id="rId3"/>
    <p:sldId id="262" r:id="rId4"/>
    <p:sldId id="261" r:id="rId5"/>
    <p:sldId id="259" r:id="rId6"/>
    <p:sldId id="260" r:id="rId7"/>
    <p:sldId id="266" r:id="rId8"/>
    <p:sldId id="258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3" autoAdjust="0"/>
    <p:restoredTop sz="94747" autoAdjust="0"/>
  </p:normalViewPr>
  <p:slideViewPr>
    <p:cSldViewPr>
      <p:cViewPr varScale="1">
        <p:scale>
          <a:sx n="51" d="100"/>
          <a:sy n="51" d="100"/>
        </p:scale>
        <p:origin x="-1229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4B955C-B2A3-4D14-88EC-AAB1CF78D3A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B495A-44B3-400F-90F6-FA215264EB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2261-2FB4-40B8-A366-FAF4F3E4EBEB}" type="datetime1">
              <a:rPr lang="en-US" smtClean="0"/>
              <a:pPr/>
              <a:t>3/7/2016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AB8F-9CDD-4C54-8A85-3EEAFFC92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9CE-6668-4F3E-B55B-6304FE78BA63}" type="datetime1">
              <a:rPr lang="en-US" smtClean="0"/>
              <a:pPr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AB8F-9CDD-4C54-8A85-3EEAFFC92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26850-8D09-4937-849E-DD3750A4E093}" type="datetime1">
              <a:rPr lang="en-US" smtClean="0"/>
              <a:pPr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AB8F-9CDD-4C54-8A85-3EEAFFC92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EB6AB-523C-4434-A490-5E34EE178D0C}" type="datetime1">
              <a:rPr lang="en-US" smtClean="0"/>
              <a:pPr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AB8F-9CDD-4C54-8A85-3EEAFFC92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FCC74-DFE3-40DA-98A5-ED33E6211893}" type="datetime1">
              <a:rPr lang="en-US" smtClean="0"/>
              <a:pPr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AB8F-9CDD-4C54-8A85-3EEAFFC92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D733-6DC1-4823-9683-BEB604B9D497}" type="datetime1">
              <a:rPr lang="en-US" smtClean="0"/>
              <a:pPr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AB8F-9CDD-4C54-8A85-3EEAFFC92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4800F-C94F-43C3-9BAA-5E8600384363}" type="datetime1">
              <a:rPr lang="en-US" smtClean="0"/>
              <a:pPr/>
              <a:t>3/7/2016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AB8F-9CDD-4C54-8A85-3EEAFFC92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DE768-6CC6-4CF3-99CB-0C4FD287AD03}" type="datetime1">
              <a:rPr lang="en-US" smtClean="0"/>
              <a:pPr/>
              <a:t>3/7/2016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AB8F-9CDD-4C54-8A85-3EEAFFC92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19354-88FF-4263-9DF5-97CCD2B90C9B}" type="datetime1">
              <a:rPr lang="en-US" smtClean="0"/>
              <a:pPr/>
              <a:t>3/7/2016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AB8F-9CDD-4C54-8A85-3EEAFFC92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C5241-B22B-4E94-8BEA-73EC2AF5FD4D}" type="datetime1">
              <a:rPr lang="en-US" smtClean="0"/>
              <a:pPr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AB8F-9CDD-4C54-8A85-3EEAFFC92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1FB09-3D62-407D-A00D-1100DFA18C0E}" type="datetime1">
              <a:rPr lang="en-US" smtClean="0"/>
              <a:pPr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1D2AB8F-9CDD-4C54-8A85-3EEAFFC925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7A188BA-BE84-4FFC-97FB-08B6E69FA384}" type="datetime1">
              <a:rPr lang="en-US" smtClean="0"/>
              <a:pPr/>
              <a:t>3/7/2016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1D2AB8F-9CDD-4C54-8A85-3EEAFFC925F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            </a:t>
            </a:r>
            <a:endParaRPr lang="en-US" sz="3200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AB8F-9CDD-4C54-8A85-3EEAFFC925F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09800" y="2209800"/>
            <a:ext cx="4572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b="1" dirty="0" smtClean="0"/>
              <a:t>Understanding the Cost of Optometric Clinical Education</a:t>
            </a:r>
          </a:p>
          <a:p>
            <a:endParaRPr lang="en-US" sz="3200" b="1" dirty="0" smtClean="0"/>
          </a:p>
          <a:p>
            <a:endParaRPr lang="en-US" sz="3200" b="1" dirty="0" smtClean="0"/>
          </a:p>
          <a:p>
            <a:r>
              <a:rPr lang="en-US" sz="3200" dirty="0" smtClean="0"/>
              <a:t>           3/7/2016</a:t>
            </a:r>
          </a:p>
          <a:p>
            <a:endParaRPr lang="en-US" sz="3200" b="1" dirty="0" smtClean="0"/>
          </a:p>
          <a:p>
            <a:endParaRPr lang="en-US" sz="3200" b="1" dirty="0" smtClean="0"/>
          </a:p>
          <a:p>
            <a:endParaRPr lang="en-US" sz="3200" b="1" dirty="0" smtClean="0"/>
          </a:p>
          <a:p>
            <a:endParaRPr lang="en-US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The Federal Government Recognizes the Inefficiency and High Costs of Clinical Education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Subsidizes Medical Clinical Training Through the $15 Billion Graduate Medical Education Program (GME)</a:t>
            </a:r>
          </a:p>
          <a:p>
            <a:r>
              <a:rPr lang="en-US" sz="2400" b="1" dirty="0" smtClean="0"/>
              <a:t>GME Pays Over $100,000 per Medical Resident Annually to Teaching Hospitals</a:t>
            </a:r>
          </a:p>
          <a:p>
            <a:r>
              <a:rPr lang="en-US" sz="2400" b="1" dirty="0" smtClean="0"/>
              <a:t>Dentistry Included in GME for Specialty Postgraduate Training </a:t>
            </a:r>
          </a:p>
          <a:p>
            <a:r>
              <a:rPr lang="en-US" sz="2400" b="1" dirty="0" smtClean="0"/>
              <a:t>Podiatry Included in GME by Amending the Law in 1971, </a:t>
            </a:r>
            <a:r>
              <a:rPr lang="en-US" sz="2400" b="1" dirty="0" smtClean="0"/>
              <a:t>and Then </a:t>
            </a:r>
            <a:r>
              <a:rPr lang="en-US" sz="2400" b="1" dirty="0" smtClean="0"/>
              <a:t>Became Eligible for GME Subsidies by Requiring Postgraduate Training for Licensure in the 1980’s</a:t>
            </a:r>
          </a:p>
          <a:p>
            <a:pPr>
              <a:buNone/>
            </a:pPr>
            <a:endParaRPr lang="en-US" sz="24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AB8F-9CDD-4C54-8A85-3EEAFFC925F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3200" b="1" dirty="0" smtClean="0"/>
              <a:t>Optometry Clinical Education is Different from Medical Clinical Education</a:t>
            </a:r>
            <a:endParaRPr lang="en-US" sz="3200" b="1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Unlike Medicine, Optometry’s Clinical Education is  Completed in the Core Four Year Curiculum</a:t>
            </a:r>
          </a:p>
          <a:p>
            <a:r>
              <a:rPr lang="en-US" sz="2400" b="1" dirty="0" smtClean="0"/>
              <a:t>Optometry’s Clinical Training is Student-Centered, while Medicine’s is Physician-Centered</a:t>
            </a:r>
          </a:p>
          <a:p>
            <a:r>
              <a:rPr lang="en-US" sz="2400" b="1" dirty="0" smtClean="0"/>
              <a:t>Optometry’s Student Clinical Training Model Does Not Conform to GME Guidelines for Federal Subsidies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Therefore,The Cost of Optometry Clinical Education Must be Supported by Student Tuition</a:t>
            </a:r>
          </a:p>
          <a:p>
            <a:r>
              <a:rPr lang="en-US" sz="2400" b="1" dirty="0" smtClean="0"/>
              <a:t>Optometry Residents are Not Considered “Real” Residents by (HHS), Since They Do Not Conform to  the GME Recogized Medical Clinical Training Model</a:t>
            </a:r>
          </a:p>
          <a:p>
            <a:endParaRPr lang="en-US" sz="24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AB8F-9CDD-4C54-8A85-3EEAFFC925F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       </a:t>
            </a:r>
            <a:br>
              <a:rPr lang="en-US" sz="3200" b="1" dirty="0" smtClean="0"/>
            </a:br>
            <a:r>
              <a:rPr lang="en-US" sz="3600" b="1" dirty="0" smtClean="0"/>
              <a:t>Student Clinical Education is Highly Inefficient   and Time Consuming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Student Examination Data Cannot be Used to Bill Federal And Private Insurance Plans</a:t>
            </a:r>
          </a:p>
          <a:p>
            <a:r>
              <a:rPr lang="en-US" sz="2400" b="1" dirty="0" smtClean="0"/>
              <a:t>Licensed Faculty Member Must Repeat the Examination without Referring to the Student’s Data</a:t>
            </a:r>
          </a:p>
          <a:p>
            <a:r>
              <a:rPr lang="en-US" sz="2400" b="1" dirty="0" smtClean="0"/>
              <a:t>Violations of the Center  for Medicare/Medicaid  Services (CMS) Teaching Guidelines are Subject to Significant Fines and Other Penalties</a:t>
            </a:r>
          </a:p>
          <a:p>
            <a:r>
              <a:rPr lang="en-US" sz="2400" b="1" dirty="0" smtClean="0"/>
              <a:t>Two Optometry Schools Fined over $700,000 for Violations</a:t>
            </a:r>
          </a:p>
          <a:p>
            <a:r>
              <a:rPr lang="en-US" sz="2400" b="1" dirty="0" smtClean="0"/>
              <a:t>Current Optometry Student-Centered Clinical Education Model is Vulnerable to Violations</a:t>
            </a:r>
          </a:p>
          <a:p>
            <a:pPr>
              <a:buNone/>
            </a:pP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en-US" sz="24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AB8F-9CDD-4C54-8A85-3EEAFFC925F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Educational Requirements Influence the Cost of Clinical Education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    Specialty Clinical Training (Pediatrics and Low Vision) is More Costly Than Primary Care</a:t>
            </a:r>
          </a:p>
          <a:p>
            <a:r>
              <a:rPr lang="en-US" sz="2400" b="1" dirty="0" smtClean="0"/>
              <a:t>Placing 0f 2</a:t>
            </a:r>
            <a:r>
              <a:rPr lang="en-US" sz="2400" b="1" baseline="30000" dirty="0" smtClean="0"/>
              <a:t>nd</a:t>
            </a:r>
            <a:r>
              <a:rPr lang="en-US" sz="2400" b="1" dirty="0" smtClean="0"/>
              <a:t> and 3rd Year Students in Clinical Training Venues Significantly Increases Costs </a:t>
            </a:r>
          </a:p>
          <a:p>
            <a:r>
              <a:rPr lang="en-US" sz="2400" b="1" dirty="0" smtClean="0"/>
              <a:t>Increases in Entering Class Size Result in Need for More Clinical Placements and Additonal Costs</a:t>
            </a:r>
          </a:p>
          <a:p>
            <a:pPr>
              <a:buNone/>
            </a:pPr>
            <a:endParaRPr lang="en-US" sz="2400" b="1" dirty="0" smtClean="0"/>
          </a:p>
          <a:p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AB8F-9CDD-4C54-8A85-3EEAFFC925F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Total</a:t>
            </a:r>
            <a:r>
              <a:rPr lang="en-US" sz="3200" dirty="0" smtClean="0"/>
              <a:t> </a:t>
            </a:r>
            <a:r>
              <a:rPr lang="en-US" sz="3200" b="1" dirty="0" smtClean="0"/>
              <a:t>Operating Costs Vary Depending on Relationship to College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College Owned and Operated Clinics are the Most Expensive Since Both Operating and Educational Costs are Supported  by the College Operating Budget </a:t>
            </a:r>
          </a:p>
          <a:p>
            <a:r>
              <a:rPr lang="en-US" sz="2400" b="1" dirty="0" smtClean="0"/>
              <a:t>Affiliations Such as Community Health Centers Are Less Costly, Since Most Patient Care Operating Costs are Absorbed by the Affiliate</a:t>
            </a:r>
          </a:p>
          <a:p>
            <a:r>
              <a:rPr lang="en-US" sz="2400" b="1" dirty="0" smtClean="0"/>
              <a:t>Externships are Least Expensive: Both Operating and Educational Costs are Absorbed by the Site</a:t>
            </a:r>
          </a:p>
          <a:p>
            <a:endParaRPr lang="en-US" sz="2400" b="1" dirty="0">
              <a:solidFill>
                <a:srgbClr val="00B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AB8F-9CDD-4C54-8A85-3EEAFFC925F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College Owned and Operated Clinics Are Not Comparable to Private Practice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Increased Staff,  Multiple Exam Rooms and Other Space are Required for Student Clinical Training</a:t>
            </a:r>
          </a:p>
          <a:p>
            <a:r>
              <a:rPr lang="en-US" sz="2400" b="1" dirty="0" smtClean="0"/>
              <a:t>Patient Services Revenues are Lower Because Student Clinical Education is Inefficient and Time Consuming</a:t>
            </a:r>
          </a:p>
          <a:p>
            <a:r>
              <a:rPr lang="en-US" sz="2400" b="1" dirty="0" smtClean="0"/>
              <a:t>Placement of Second and Third Year Students Further Decreases Efficiency</a:t>
            </a:r>
          </a:p>
          <a:p>
            <a:r>
              <a:rPr lang="en-US" sz="2400" b="1" dirty="0" smtClean="0"/>
              <a:t>Even 4</a:t>
            </a:r>
            <a:r>
              <a:rPr lang="en-US" sz="2400" b="1" baseline="30000" dirty="0" smtClean="0"/>
              <a:t>th</a:t>
            </a:r>
            <a:r>
              <a:rPr lang="en-US" sz="2400" b="1" dirty="0" smtClean="0"/>
              <a:t> Year Students Early in Clinical Training Decrease Efficiency</a:t>
            </a:r>
          </a:p>
          <a:p>
            <a:r>
              <a:rPr lang="en-US" sz="2400" b="1" dirty="0" smtClean="0"/>
              <a:t>Teaching Clinics Historically Provide Services to Lower Socio-Economic Segments of the Population with Lower Payments for Services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AB8F-9CDD-4C54-8A85-3EEAFFC925F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Financial Reporting of Clinical Operations 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Optometry Clinical Training Venues Should Not be Judged on a Profit/Loss Basis Without Considering the Cost of Clinical Education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Allocations to Support Clinical Education Need to be Calculated on a Rational Basis </a:t>
            </a:r>
          </a:p>
          <a:p>
            <a:r>
              <a:rPr lang="en-US" sz="2400" b="1" dirty="0" smtClean="0"/>
              <a:t>Patient Care Operating Costs and Educational Costs Vary Depending on the Clinical Training Venue and Educational Requirements</a:t>
            </a:r>
          </a:p>
          <a:p>
            <a:r>
              <a:rPr lang="en-US" sz="2400" b="1" dirty="0" smtClean="0"/>
              <a:t>Revenues are Influenced by the Inefficiency of Student Clinical Education and the Socio-Economic Status of Patients Served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AB8F-9CDD-4C54-8A85-3EEAFFC925F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Necessary Changes for Optometry To Qualify for Federal Support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Award the OD Degree after the Third Year</a:t>
            </a:r>
          </a:p>
          <a:p>
            <a:r>
              <a:rPr lang="en-US" b="1" dirty="0" smtClean="0"/>
              <a:t>Redesignate 4</a:t>
            </a:r>
            <a:r>
              <a:rPr lang="en-US" b="1" baseline="30000" dirty="0" smtClean="0"/>
              <a:t>th</a:t>
            </a:r>
            <a:r>
              <a:rPr lang="en-US" b="1" dirty="0" smtClean="0"/>
              <a:t> Year as First Year Residency (Postgraduate-One)</a:t>
            </a:r>
          </a:p>
          <a:p>
            <a:r>
              <a:rPr lang="en-US" b="1" dirty="0" smtClean="0"/>
              <a:t>States Need to Require Postgraduate Clinical Training for Licensure Similar to Medicine</a:t>
            </a:r>
          </a:p>
          <a:p>
            <a:r>
              <a:rPr lang="en-US" b="1" dirty="0" smtClean="0"/>
              <a:t>Include Optometry in GME Language by Amending the Social Security Act</a:t>
            </a:r>
          </a:p>
          <a:p>
            <a:r>
              <a:rPr lang="en-US" b="1" dirty="0" smtClean="0"/>
              <a:t>Further Development of Optometry Specialty Certification Boards</a:t>
            </a:r>
          </a:p>
          <a:p>
            <a:r>
              <a:rPr lang="en-US" b="1" dirty="0" smtClean="0"/>
              <a:t>“New Residents “Would be Able to Perform Billable Examination Procedures and Receive Stipends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AB8F-9CDD-4C54-8A85-3EEAFFC925F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914</TotalTime>
  <Words>575</Words>
  <Application>Microsoft Office PowerPoint</Application>
  <PresentationFormat>On-screen Show (4:3)</PresentationFormat>
  <Paragraphs>60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            </vt:lpstr>
      <vt:lpstr>The Federal Government Recognizes the Inefficiency and High Costs of Clinical Education</vt:lpstr>
      <vt:lpstr>  Optometry Clinical Education is Different from Medical Clinical Education</vt:lpstr>
      <vt:lpstr>                     Student Clinical Education is Highly Inefficient   and Time Consuming</vt:lpstr>
      <vt:lpstr>Educational Requirements Influence the Cost of Clinical Education</vt:lpstr>
      <vt:lpstr>Total Operating Costs Vary Depending on Relationship to College</vt:lpstr>
      <vt:lpstr>College Owned and Operated Clinics Are Not Comparable to Private Practice </vt:lpstr>
      <vt:lpstr>Financial Reporting of Clinical Operations  </vt:lpstr>
      <vt:lpstr>Necessary Changes for Optometry To Qualify for Federal Support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the Cost of Clinical Education</dc:title>
  <dc:creator>CFM</dc:creator>
  <cp:lastModifiedBy>CFM</cp:lastModifiedBy>
  <cp:revision>141</cp:revision>
  <dcterms:created xsi:type="dcterms:W3CDTF">2016-01-11T14:02:40Z</dcterms:created>
  <dcterms:modified xsi:type="dcterms:W3CDTF">2016-03-07T19:46:30Z</dcterms:modified>
</cp:coreProperties>
</file>